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2542" autoAdjust="0"/>
  </p:normalViewPr>
  <p:slideViewPr>
    <p:cSldViewPr>
      <p:cViewPr>
        <p:scale>
          <a:sx n="140" d="100"/>
          <a:sy n="140" d="100"/>
        </p:scale>
        <p:origin x="304" y="-17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075AC-B3EF-4FA9-BF73-FC400E2AB46B}" type="datetimeFigureOut">
              <a:rPr lang="es-MX" smtClean="0"/>
              <a:pPr/>
              <a:t>16/10/22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1BB43-540C-47F0-B58D-3EEB0C60E2B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3401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71BB43-540C-47F0-B58D-3EEB0C60E2B6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881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71BB43-540C-47F0-B58D-3EEB0C60E2B6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5937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BB7F6-8164-42E8-A53F-6F4FACA3B763}" type="datetimeFigureOut">
              <a:rPr lang="es-MX" smtClean="0"/>
              <a:pPr/>
              <a:t>16/10/22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5E60-C1FE-4B16-B0DA-343A782BBD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BB7F6-8164-42E8-A53F-6F4FACA3B763}" type="datetimeFigureOut">
              <a:rPr lang="es-MX" smtClean="0"/>
              <a:pPr/>
              <a:t>16/10/22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5E60-C1FE-4B16-B0DA-343A782BBD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BB7F6-8164-42E8-A53F-6F4FACA3B763}" type="datetimeFigureOut">
              <a:rPr lang="es-MX" smtClean="0"/>
              <a:pPr/>
              <a:t>16/10/22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5E60-C1FE-4B16-B0DA-343A782BBD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BB7F6-8164-42E8-A53F-6F4FACA3B763}" type="datetimeFigureOut">
              <a:rPr lang="es-MX" smtClean="0"/>
              <a:pPr/>
              <a:t>16/10/22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5E60-C1FE-4B16-B0DA-343A782BBD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BB7F6-8164-42E8-A53F-6F4FACA3B763}" type="datetimeFigureOut">
              <a:rPr lang="es-MX" smtClean="0"/>
              <a:pPr/>
              <a:t>16/10/22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5E60-C1FE-4B16-B0DA-343A782BBD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BB7F6-8164-42E8-A53F-6F4FACA3B763}" type="datetimeFigureOut">
              <a:rPr lang="es-MX" smtClean="0"/>
              <a:pPr/>
              <a:t>16/10/22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5E60-C1FE-4B16-B0DA-343A782BBD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BB7F6-8164-42E8-A53F-6F4FACA3B763}" type="datetimeFigureOut">
              <a:rPr lang="es-MX" smtClean="0"/>
              <a:pPr/>
              <a:t>16/10/22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5E60-C1FE-4B16-B0DA-343A782BBD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BB7F6-8164-42E8-A53F-6F4FACA3B763}" type="datetimeFigureOut">
              <a:rPr lang="es-MX" smtClean="0"/>
              <a:pPr/>
              <a:t>16/10/22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5E60-C1FE-4B16-B0DA-343A782BBD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BB7F6-8164-42E8-A53F-6F4FACA3B763}" type="datetimeFigureOut">
              <a:rPr lang="es-MX" smtClean="0"/>
              <a:pPr/>
              <a:t>16/10/22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5E60-C1FE-4B16-B0DA-343A782BBD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BB7F6-8164-42E8-A53F-6F4FACA3B763}" type="datetimeFigureOut">
              <a:rPr lang="es-MX" smtClean="0"/>
              <a:pPr/>
              <a:t>16/10/22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5E60-C1FE-4B16-B0DA-343A782BBD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BB7F6-8164-42E8-A53F-6F4FACA3B763}" type="datetimeFigureOut">
              <a:rPr lang="es-MX" smtClean="0"/>
              <a:pPr/>
              <a:t>16/10/22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85E60-C1FE-4B16-B0DA-343A782BBD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BB7F6-8164-42E8-A53F-6F4FACA3B763}" type="datetimeFigureOut">
              <a:rPr lang="es-MX" smtClean="0"/>
              <a:pPr/>
              <a:t>16/10/22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85E60-C1FE-4B16-B0DA-343A782BBD9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881692"/>
              </p:ext>
            </p:extLst>
          </p:nvPr>
        </p:nvGraphicFramePr>
        <p:xfrm>
          <a:off x="633607" y="428604"/>
          <a:ext cx="7938922" cy="1000132"/>
        </p:xfrm>
        <a:graphic>
          <a:graphicData uri="http://schemas.openxmlformats.org/drawingml/2006/table">
            <a:tbl>
              <a:tblPr/>
              <a:tblGrid>
                <a:gridCol w="1215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4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8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941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MX" sz="9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31857" marR="3185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b="1" dirty="0">
                          <a:latin typeface="Arial"/>
                          <a:ea typeface="Times New Roman"/>
                          <a:cs typeface="Arial"/>
                        </a:rPr>
                        <a:t>Anexo 1   Organigrama del Equipo de Gestión de la Energía nivel central</a:t>
                      </a:r>
                      <a:endParaRPr lang="es-MX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857" marR="3185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0" indent="-53975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100" b="1" dirty="0">
                          <a:latin typeface="Arial"/>
                          <a:ea typeface="Times New Roman"/>
                          <a:cs typeface="Arial"/>
                        </a:rPr>
                        <a:t>Código</a:t>
                      </a:r>
                      <a:r>
                        <a:rPr lang="en-GB" sz="1100" b="1" dirty="0">
                          <a:latin typeface="Arial"/>
                          <a:ea typeface="Times New Roman"/>
                          <a:cs typeface="Arial"/>
                        </a:rPr>
                        <a:t>: </a:t>
                      </a:r>
                      <a:r>
                        <a:rPr lang="en-US" sz="1100" b="1" dirty="0">
                          <a:latin typeface="Arial"/>
                          <a:ea typeface="Times New Roman"/>
                          <a:cs typeface="Arial"/>
                        </a:rPr>
                        <a:t>TecNM-EN-MA-02-A1</a:t>
                      </a:r>
                      <a:endParaRPr lang="es-MX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857" marR="3185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76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b="1" dirty="0">
                          <a:latin typeface="Arial"/>
                          <a:ea typeface="Times New Roman"/>
                          <a:cs typeface="Arial"/>
                        </a:rPr>
                        <a:t>Revisión:</a:t>
                      </a:r>
                      <a:r>
                        <a:rPr lang="es-MX" sz="1100" b="1" baseline="0" dirty="0">
                          <a:latin typeface="Arial"/>
                          <a:ea typeface="Times New Roman"/>
                          <a:cs typeface="Arial"/>
                        </a:rPr>
                        <a:t> 1</a:t>
                      </a:r>
                      <a:endParaRPr lang="es-MX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857" marR="3185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42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b="1" dirty="0">
                          <a:latin typeface="Arial"/>
                          <a:ea typeface="Times New Roman"/>
                          <a:cs typeface="Arial"/>
                        </a:rPr>
                        <a:t>Referencia a la Norma ISO 50001:2018   </a:t>
                      </a:r>
                      <a:r>
                        <a:rPr lang="es-MX" sz="1000" b="1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5.3</a:t>
                      </a:r>
                      <a:endParaRPr lang="es-MX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857" marR="3185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b="1" dirty="0">
                          <a:latin typeface="Arial"/>
                          <a:ea typeface="Times New Roman"/>
                          <a:cs typeface="Arial"/>
                        </a:rPr>
                        <a:t>Página 1 de 2</a:t>
                      </a:r>
                      <a:endParaRPr lang="es-MX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857" marR="3185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42" y="641704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TecNM-EN-MA-02-A1                                      Toda copia  en PAPEL es un  “Documento No Controlado” a excepción del original                                                     Rev. 1</a:t>
            </a:r>
          </a:p>
        </p:txBody>
      </p:sp>
      <p:sp>
        <p:nvSpPr>
          <p:cNvPr id="57" name="Rectángulo redondeado 56"/>
          <p:cNvSpPr/>
          <p:nvPr/>
        </p:nvSpPr>
        <p:spPr>
          <a:xfrm>
            <a:off x="3394101" y="1556792"/>
            <a:ext cx="2448272" cy="5040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1" name="Rectángulo redondeado 60"/>
          <p:cNvSpPr/>
          <p:nvPr/>
        </p:nvSpPr>
        <p:spPr>
          <a:xfrm>
            <a:off x="750234" y="5424877"/>
            <a:ext cx="1440160" cy="407942"/>
          </a:xfrm>
          <a:prstGeom prst="roundRect">
            <a:avLst/>
          </a:prstGeom>
          <a:ln w="28575"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3" name="Rectángulo redondeado 62"/>
          <p:cNvSpPr/>
          <p:nvPr/>
        </p:nvSpPr>
        <p:spPr>
          <a:xfrm>
            <a:off x="7204655" y="5424876"/>
            <a:ext cx="1440160" cy="407942"/>
          </a:xfrm>
          <a:prstGeom prst="roundRect">
            <a:avLst/>
          </a:prstGeom>
          <a:ln w="28575"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5" name="Rectángulo redondeado 94"/>
          <p:cNvSpPr/>
          <p:nvPr/>
        </p:nvSpPr>
        <p:spPr>
          <a:xfrm>
            <a:off x="3394101" y="2223318"/>
            <a:ext cx="2448272" cy="5040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7" name="Rectángulo redondeado 96"/>
          <p:cNvSpPr/>
          <p:nvPr/>
        </p:nvSpPr>
        <p:spPr>
          <a:xfrm>
            <a:off x="3394101" y="2896736"/>
            <a:ext cx="2448272" cy="5040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8" name="Rectángulo redondeado 97"/>
          <p:cNvSpPr/>
          <p:nvPr/>
        </p:nvSpPr>
        <p:spPr>
          <a:xfrm>
            <a:off x="3394101" y="3549828"/>
            <a:ext cx="2448272" cy="5040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9" name="Rectángulo redondeado 98"/>
          <p:cNvSpPr/>
          <p:nvPr/>
        </p:nvSpPr>
        <p:spPr>
          <a:xfrm>
            <a:off x="3394101" y="4233693"/>
            <a:ext cx="2448272" cy="5040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2" name="Rectángulo redondeado 101"/>
          <p:cNvSpPr/>
          <p:nvPr/>
        </p:nvSpPr>
        <p:spPr>
          <a:xfrm>
            <a:off x="3394100" y="5785880"/>
            <a:ext cx="2448272" cy="5040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4" name="Rectángulo redondeado 103"/>
          <p:cNvSpPr/>
          <p:nvPr/>
        </p:nvSpPr>
        <p:spPr>
          <a:xfrm>
            <a:off x="3394100" y="4896833"/>
            <a:ext cx="2448272" cy="5040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6" name="CuadroTexto 105"/>
          <p:cNvSpPr txBox="1"/>
          <p:nvPr/>
        </p:nvSpPr>
        <p:spPr>
          <a:xfrm>
            <a:off x="3408372" y="1572430"/>
            <a:ext cx="2315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Director(a) General del Tecnológico Nacional de México</a:t>
            </a:r>
          </a:p>
        </p:txBody>
      </p:sp>
      <p:sp>
        <p:nvSpPr>
          <p:cNvPr id="107" name="CuadroTexto 106"/>
          <p:cNvSpPr txBox="1"/>
          <p:nvPr/>
        </p:nvSpPr>
        <p:spPr>
          <a:xfrm>
            <a:off x="3322921" y="2234085"/>
            <a:ext cx="2590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Secretario(a) de Planeación, Evaluación y Desarrollo Institucional</a:t>
            </a:r>
          </a:p>
        </p:txBody>
      </p:sp>
      <p:sp>
        <p:nvSpPr>
          <p:cNvPr id="108" name="CuadroTexto 107"/>
          <p:cNvSpPr txBox="1"/>
          <p:nvPr/>
        </p:nvSpPr>
        <p:spPr>
          <a:xfrm>
            <a:off x="3450375" y="2917931"/>
            <a:ext cx="2305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Director(a) de Aseguramiento de la Calidad</a:t>
            </a:r>
          </a:p>
        </p:txBody>
      </p:sp>
      <p:sp>
        <p:nvSpPr>
          <p:cNvPr id="109" name="CuadroTexto 108"/>
          <p:cNvSpPr txBox="1"/>
          <p:nvPr/>
        </p:nvSpPr>
        <p:spPr>
          <a:xfrm>
            <a:off x="3450375" y="3588359"/>
            <a:ext cx="2281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Coordinador(a) del </a:t>
            </a:r>
            <a:r>
              <a:rPr lang="es-MX" sz="1200" b="1" dirty="0" err="1"/>
              <a:t>SGEn</a:t>
            </a:r>
            <a:r>
              <a:rPr lang="es-MX" sz="1200" b="1" dirty="0"/>
              <a:t> del </a:t>
            </a:r>
            <a:r>
              <a:rPr lang="es-MX" sz="1200" b="1" dirty="0" err="1"/>
              <a:t>TecNM</a:t>
            </a:r>
            <a:endParaRPr lang="es-MX" sz="1200" b="1" dirty="0"/>
          </a:p>
        </p:txBody>
      </p:sp>
      <p:sp>
        <p:nvSpPr>
          <p:cNvPr id="110" name="CuadroTexto 109"/>
          <p:cNvSpPr txBox="1"/>
          <p:nvPr/>
        </p:nvSpPr>
        <p:spPr>
          <a:xfrm>
            <a:off x="3522300" y="4248499"/>
            <a:ext cx="2191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Director(a) del Instituto Tecnológico o Centro</a:t>
            </a:r>
          </a:p>
        </p:txBody>
      </p:sp>
      <p:sp>
        <p:nvSpPr>
          <p:cNvPr id="111" name="CuadroTexto 110"/>
          <p:cNvSpPr txBox="1"/>
          <p:nvPr/>
        </p:nvSpPr>
        <p:spPr>
          <a:xfrm>
            <a:off x="3385886" y="4942931"/>
            <a:ext cx="25194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/>
              <a:t>Responsable y/o Coordinador(a) del </a:t>
            </a:r>
            <a:r>
              <a:rPr lang="es-MX" sz="1100" b="1" dirty="0" err="1"/>
              <a:t>SGEn</a:t>
            </a:r>
            <a:r>
              <a:rPr lang="es-MX" sz="1100" b="1" dirty="0"/>
              <a:t> del Instituto Tecnológico o Centro</a:t>
            </a:r>
          </a:p>
        </p:txBody>
      </p:sp>
      <p:sp>
        <p:nvSpPr>
          <p:cNvPr id="112" name="CuadroTexto 111"/>
          <p:cNvSpPr txBox="1"/>
          <p:nvPr/>
        </p:nvSpPr>
        <p:spPr>
          <a:xfrm>
            <a:off x="832005" y="5474959"/>
            <a:ext cx="13068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Equipo Auditor</a:t>
            </a:r>
          </a:p>
        </p:txBody>
      </p:sp>
      <p:sp>
        <p:nvSpPr>
          <p:cNvPr id="113" name="CuadroTexto 112"/>
          <p:cNvSpPr txBox="1"/>
          <p:nvPr/>
        </p:nvSpPr>
        <p:spPr>
          <a:xfrm>
            <a:off x="3507131" y="5818223"/>
            <a:ext cx="2191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rgbClr val="FF0000"/>
                </a:solidFill>
              </a:rPr>
              <a:t>Equipo del Sistema de Gestión de la Energía </a:t>
            </a:r>
          </a:p>
        </p:txBody>
      </p:sp>
      <p:sp>
        <p:nvSpPr>
          <p:cNvPr id="114" name="CuadroTexto 113"/>
          <p:cNvSpPr txBox="1"/>
          <p:nvPr/>
        </p:nvSpPr>
        <p:spPr>
          <a:xfrm>
            <a:off x="7236296" y="5382568"/>
            <a:ext cx="1336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Control de Documentos </a:t>
            </a:r>
          </a:p>
        </p:txBody>
      </p:sp>
      <p:cxnSp>
        <p:nvCxnSpPr>
          <p:cNvPr id="115" name="Conector recto 114"/>
          <p:cNvCxnSpPr>
            <a:stCxn id="57" idx="2"/>
            <a:endCxn id="107" idx="0"/>
          </p:cNvCxnSpPr>
          <p:nvPr/>
        </p:nvCxnSpPr>
        <p:spPr>
          <a:xfrm>
            <a:off x="4618237" y="2060848"/>
            <a:ext cx="0" cy="173237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ector recto 115"/>
          <p:cNvCxnSpPr>
            <a:stCxn id="95" idx="2"/>
            <a:endCxn id="97" idx="0"/>
          </p:cNvCxnSpPr>
          <p:nvPr/>
        </p:nvCxnSpPr>
        <p:spPr>
          <a:xfrm>
            <a:off x="4618237" y="2727374"/>
            <a:ext cx="0" cy="169362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recto 116"/>
          <p:cNvCxnSpPr>
            <a:stCxn id="97" idx="2"/>
            <a:endCxn id="98" idx="0"/>
          </p:cNvCxnSpPr>
          <p:nvPr/>
        </p:nvCxnSpPr>
        <p:spPr>
          <a:xfrm>
            <a:off x="4618237" y="3400792"/>
            <a:ext cx="0" cy="149036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recto 117"/>
          <p:cNvCxnSpPr>
            <a:stCxn id="98" idx="2"/>
            <a:endCxn id="99" idx="0"/>
          </p:cNvCxnSpPr>
          <p:nvPr/>
        </p:nvCxnSpPr>
        <p:spPr>
          <a:xfrm>
            <a:off x="4618237" y="4053884"/>
            <a:ext cx="0" cy="179809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recto 118"/>
          <p:cNvCxnSpPr>
            <a:stCxn id="99" idx="2"/>
            <a:endCxn id="104" idx="0"/>
          </p:cNvCxnSpPr>
          <p:nvPr/>
        </p:nvCxnSpPr>
        <p:spPr>
          <a:xfrm flipH="1">
            <a:off x="4618236" y="4737749"/>
            <a:ext cx="1" cy="15908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ector recto 119"/>
          <p:cNvCxnSpPr>
            <a:stCxn id="104" idx="2"/>
            <a:endCxn id="102" idx="0"/>
          </p:cNvCxnSpPr>
          <p:nvPr/>
        </p:nvCxnSpPr>
        <p:spPr>
          <a:xfrm>
            <a:off x="4618236" y="5400889"/>
            <a:ext cx="0" cy="38499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ector recto 120"/>
          <p:cNvCxnSpPr>
            <a:stCxn id="61" idx="3"/>
          </p:cNvCxnSpPr>
          <p:nvPr/>
        </p:nvCxnSpPr>
        <p:spPr>
          <a:xfrm flipV="1">
            <a:off x="2190394" y="5628847"/>
            <a:ext cx="2427842" cy="1"/>
          </a:xfrm>
          <a:prstGeom prst="line">
            <a:avLst/>
          </a:prstGeom>
          <a:ln w="28575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cto 121"/>
          <p:cNvCxnSpPr>
            <a:stCxn id="63" idx="1"/>
          </p:cNvCxnSpPr>
          <p:nvPr/>
        </p:nvCxnSpPr>
        <p:spPr>
          <a:xfrm flipH="1">
            <a:off x="4603067" y="5628847"/>
            <a:ext cx="2601588" cy="0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968" y="522725"/>
            <a:ext cx="1121761" cy="81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8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901004"/>
              </p:ext>
            </p:extLst>
          </p:nvPr>
        </p:nvGraphicFramePr>
        <p:xfrm>
          <a:off x="633607" y="428604"/>
          <a:ext cx="7938922" cy="1000132"/>
        </p:xfrm>
        <a:graphic>
          <a:graphicData uri="http://schemas.openxmlformats.org/drawingml/2006/table">
            <a:tbl>
              <a:tblPr/>
              <a:tblGrid>
                <a:gridCol w="1215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4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8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941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endParaRPr lang="es-MX" sz="9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31857" marR="3185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b="1" dirty="0">
                          <a:latin typeface="Arial"/>
                          <a:ea typeface="Times New Roman"/>
                          <a:cs typeface="Arial"/>
                        </a:rPr>
                        <a:t>Anexo 1   Organigrama del Equipo de Gestión de la Energía</a:t>
                      </a:r>
                      <a:endParaRPr lang="es-MX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857" marR="3185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9750" indent="-539750"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100" b="1" dirty="0">
                          <a:latin typeface="Arial"/>
                          <a:ea typeface="Times New Roman"/>
                          <a:cs typeface="Arial"/>
                        </a:rPr>
                        <a:t>Código</a:t>
                      </a:r>
                      <a:r>
                        <a:rPr lang="en-GB" sz="1100" b="1" dirty="0">
                          <a:latin typeface="Arial"/>
                          <a:ea typeface="Times New Roman"/>
                          <a:cs typeface="Arial"/>
                        </a:rPr>
                        <a:t>: </a:t>
                      </a:r>
                      <a:r>
                        <a:rPr lang="en-US" sz="1100" b="1" dirty="0">
                          <a:latin typeface="Arial"/>
                          <a:ea typeface="Times New Roman"/>
                          <a:cs typeface="Arial"/>
                        </a:rPr>
                        <a:t>TecNM-EN-MA-02-A1</a:t>
                      </a:r>
                      <a:endParaRPr lang="es-MX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857" marR="3185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76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b="1">
                          <a:latin typeface="Arial"/>
                          <a:ea typeface="Times New Roman"/>
                          <a:cs typeface="Arial"/>
                        </a:rPr>
                        <a:t>Revisión:</a:t>
                      </a:r>
                      <a:r>
                        <a:rPr lang="es-MX" sz="1100" b="1" baseline="0">
                          <a:latin typeface="Arial"/>
                          <a:ea typeface="Times New Roman"/>
                          <a:cs typeface="Arial"/>
                        </a:rPr>
                        <a:t> O</a:t>
                      </a:r>
                      <a:endParaRPr lang="es-MX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857" marR="3185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42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700020" algn="ctr"/>
                          <a:tab pos="5400040" algn="r"/>
                        </a:tabLst>
                      </a:pPr>
                      <a:r>
                        <a:rPr lang="es-MX" sz="1000" b="1" dirty="0">
                          <a:latin typeface="Arial"/>
                          <a:ea typeface="Times New Roman"/>
                          <a:cs typeface="Arial"/>
                        </a:rPr>
                        <a:t>Referencia a la Norma ISO 50001:2018   </a:t>
                      </a:r>
                      <a:r>
                        <a:rPr lang="es-MX" sz="1000" b="1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5.3</a:t>
                      </a:r>
                      <a:endParaRPr lang="es-MX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1857" marR="3185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100" b="1" dirty="0">
                          <a:latin typeface="Arial"/>
                          <a:ea typeface="Times New Roman"/>
                          <a:cs typeface="Arial"/>
                        </a:rPr>
                        <a:t>Página 2 de 2</a:t>
                      </a:r>
                      <a:endParaRPr lang="es-MX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857" marR="3185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42" y="641704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TecNM-EN-MA-02-A1                                      Toda copia  en PAPEL es un  “Documento No Controlado” a excepción del original                                                     Rev. 1</a:t>
            </a:r>
          </a:p>
        </p:txBody>
      </p:sp>
      <p:cxnSp>
        <p:nvCxnSpPr>
          <p:cNvPr id="54" name="53 Conector recto"/>
          <p:cNvCxnSpPr>
            <a:stCxn id="55" idx="2"/>
          </p:cNvCxnSpPr>
          <p:nvPr/>
        </p:nvCxnSpPr>
        <p:spPr>
          <a:xfrm rot="5400000">
            <a:off x="857000" y="3121385"/>
            <a:ext cx="1000132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54 Rectángulo redondeado"/>
          <p:cNvSpPr/>
          <p:nvPr/>
        </p:nvSpPr>
        <p:spPr>
          <a:xfrm>
            <a:off x="606967" y="2192691"/>
            <a:ext cx="1500198" cy="4286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6" name="55 CuadroTexto"/>
          <p:cNvSpPr txBox="1"/>
          <p:nvPr/>
        </p:nvSpPr>
        <p:spPr>
          <a:xfrm>
            <a:off x="606967" y="2253575"/>
            <a:ext cx="1498610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Arial" pitchFamily="34" charset="0"/>
                <a:cs typeface="Arial" pitchFamily="34" charset="0"/>
              </a:rPr>
              <a:t>Responsable del sistema </a:t>
            </a:r>
            <a:endParaRPr lang="es-MX" sz="9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8" name="57 Grupo"/>
          <p:cNvGrpSpPr/>
          <p:nvPr/>
        </p:nvGrpSpPr>
        <p:grpSpPr>
          <a:xfrm>
            <a:off x="4644008" y="1477517"/>
            <a:ext cx="1643074" cy="571504"/>
            <a:chOff x="3786182" y="2000240"/>
            <a:chExt cx="1643074" cy="71438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59" name="58 Rectángulo redondeado"/>
            <p:cNvSpPr/>
            <p:nvPr/>
          </p:nvSpPr>
          <p:spPr>
            <a:xfrm>
              <a:off x="3786182" y="2000240"/>
              <a:ext cx="1643074" cy="714380"/>
            </a:xfrm>
            <a:prstGeom prst="roundRect">
              <a:avLst/>
            </a:prstGeom>
            <a:grpFill/>
            <a:ln>
              <a:solidFill>
                <a:srgbClr val="0070C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3856826" y="2155076"/>
              <a:ext cx="1500198" cy="46166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900" b="1" dirty="0">
                  <a:latin typeface="Arial" pitchFamily="34" charset="0"/>
                  <a:cs typeface="Arial" pitchFamily="34" charset="0"/>
                </a:rPr>
                <a:t>Dirección del Instituto Tecnológico o centro</a:t>
              </a:r>
            </a:p>
          </p:txBody>
        </p:sp>
      </p:grpSp>
      <p:sp>
        <p:nvSpPr>
          <p:cNvPr id="62" name="61 Rectángulo redondeado"/>
          <p:cNvSpPr/>
          <p:nvPr/>
        </p:nvSpPr>
        <p:spPr>
          <a:xfrm>
            <a:off x="2821545" y="4335832"/>
            <a:ext cx="1500198" cy="5715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64" name="63 Grupo"/>
          <p:cNvGrpSpPr/>
          <p:nvPr/>
        </p:nvGrpSpPr>
        <p:grpSpPr>
          <a:xfrm>
            <a:off x="2821545" y="2907071"/>
            <a:ext cx="1500198" cy="1902554"/>
            <a:chOff x="3786182" y="2000240"/>
            <a:chExt cx="1643074" cy="1664735"/>
          </a:xfrm>
        </p:grpSpPr>
        <p:sp>
          <p:nvSpPr>
            <p:cNvPr id="65" name="64 Rectángulo redondeado"/>
            <p:cNvSpPr/>
            <p:nvPr/>
          </p:nvSpPr>
          <p:spPr>
            <a:xfrm>
              <a:off x="3786182" y="2000240"/>
              <a:ext cx="1643074" cy="500066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6" name="65 CuadroTexto"/>
            <p:cNvSpPr txBox="1"/>
            <p:nvPr/>
          </p:nvSpPr>
          <p:spPr>
            <a:xfrm>
              <a:off x="3848277" y="3341809"/>
              <a:ext cx="1500198" cy="323166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MX"/>
              </a:defPPr>
              <a:lvl1pPr algn="ctr">
                <a:defRPr sz="900" b="1">
                  <a:latin typeface="Arial" pitchFamily="34" charset="0"/>
                  <a:cs typeface="Arial" pitchFamily="34" charset="0"/>
                </a:defRPr>
              </a:lvl1pPr>
            </a:lstStyle>
            <a:p>
              <a:r>
                <a:rPr lang="es-MX" dirty="0"/>
                <a:t>Subdirección</a:t>
              </a:r>
            </a:p>
            <a:p>
              <a:r>
                <a:rPr lang="es-MX" dirty="0"/>
                <a:t>Académica</a:t>
              </a:r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2821545" y="3621450"/>
            <a:ext cx="1500198" cy="571504"/>
            <a:chOff x="3786182" y="2000240"/>
            <a:chExt cx="1643074" cy="500066"/>
          </a:xfrm>
        </p:grpSpPr>
        <p:sp>
          <p:nvSpPr>
            <p:cNvPr id="68" name="67 Rectángulo redondeado"/>
            <p:cNvSpPr/>
            <p:nvPr/>
          </p:nvSpPr>
          <p:spPr>
            <a:xfrm>
              <a:off x="3786182" y="2000240"/>
              <a:ext cx="1643074" cy="500066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1400"/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3864423" y="2000241"/>
              <a:ext cx="1500198" cy="40395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800" b="1" dirty="0">
                  <a:latin typeface="Arial" pitchFamily="34" charset="0"/>
                  <a:cs typeface="Arial" pitchFamily="34" charset="0"/>
                </a:rPr>
                <a:t>Subdirección de Planeación y Vinculación/homólogo</a:t>
              </a:r>
            </a:p>
          </p:txBody>
        </p:sp>
      </p:grpSp>
      <p:sp>
        <p:nvSpPr>
          <p:cNvPr id="70" name="69 Rectángulo redondeado"/>
          <p:cNvSpPr/>
          <p:nvPr/>
        </p:nvSpPr>
        <p:spPr>
          <a:xfrm>
            <a:off x="4786884" y="2866953"/>
            <a:ext cx="1500198" cy="15470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1" name="70 CuadroTexto"/>
          <p:cNvSpPr txBox="1"/>
          <p:nvPr/>
        </p:nvSpPr>
        <p:spPr>
          <a:xfrm>
            <a:off x="4830683" y="2896924"/>
            <a:ext cx="1428759" cy="157735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700" b="1" dirty="0">
                <a:latin typeface="Arial" pitchFamily="34" charset="0"/>
                <a:cs typeface="Arial" pitchFamily="34" charset="0"/>
              </a:rPr>
              <a:t>Equipo Técnico</a:t>
            </a:r>
          </a:p>
          <a:p>
            <a:pPr algn="ctr"/>
            <a:endParaRPr lang="es-MX" sz="700" b="1" dirty="0">
              <a:latin typeface="Arial" pitchFamily="34" charset="0"/>
              <a:cs typeface="Arial" pitchFamily="34" charset="0"/>
            </a:endParaRPr>
          </a:p>
          <a:p>
            <a:pPr marL="182563" indent="-182563" algn="ctr">
              <a:spcAft>
                <a:spcPts val="500"/>
              </a:spcAft>
              <a:buFont typeface="Arial" pitchFamily="34" charset="0"/>
              <a:buChar char="•"/>
            </a:pPr>
            <a:r>
              <a:rPr lang="es-MX" sz="700" b="1" dirty="0">
                <a:latin typeface="Arial" pitchFamily="34" charset="0"/>
                <a:cs typeface="Arial" pitchFamily="34" charset="0"/>
              </a:rPr>
              <a:t>Jefatura del Depto. de Mantenimiento de Equipo/homólogo</a:t>
            </a:r>
          </a:p>
          <a:p>
            <a:pPr marL="182563" indent="-182563" algn="ctr">
              <a:spcAft>
                <a:spcPts val="500"/>
              </a:spcAft>
              <a:buFont typeface="Arial" pitchFamily="34" charset="0"/>
              <a:buChar char="•"/>
            </a:pPr>
            <a:r>
              <a:rPr lang="es-MX" sz="700" b="1" dirty="0">
                <a:latin typeface="Arial" pitchFamily="34" charset="0"/>
                <a:cs typeface="Arial" pitchFamily="34" charset="0"/>
              </a:rPr>
              <a:t>Jefatura del Dpto. de Recursos materiales y servicios/homólogo</a:t>
            </a:r>
          </a:p>
          <a:p>
            <a:pPr marL="182563" indent="-182563" algn="ctr">
              <a:spcAft>
                <a:spcPts val="500"/>
              </a:spcAft>
              <a:buFont typeface="Arial" pitchFamily="34" charset="0"/>
              <a:buChar char="•"/>
            </a:pPr>
            <a:r>
              <a:rPr lang="es-MX" sz="700" b="1" dirty="0">
                <a:latin typeface="Arial" pitchFamily="34" charset="0"/>
                <a:cs typeface="Arial" pitchFamily="34" charset="0"/>
              </a:rPr>
              <a:t>Jefatura del Dpto. del centro de cómputo/homólogo</a:t>
            </a:r>
          </a:p>
          <a:p>
            <a:pPr marL="182563" indent="-182563" algn="ctr">
              <a:spcAft>
                <a:spcPts val="500"/>
              </a:spcAft>
              <a:buFont typeface="Arial" pitchFamily="34" charset="0"/>
              <a:buChar char="•"/>
            </a:pPr>
            <a:endParaRPr lang="es-MX" sz="7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2" name="71 Conector recto"/>
          <p:cNvCxnSpPr/>
          <p:nvPr/>
        </p:nvCxnSpPr>
        <p:spPr>
          <a:xfrm rot="5400000">
            <a:off x="5036917" y="2477649"/>
            <a:ext cx="857256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2678669" y="2692757"/>
            <a:ext cx="3736869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 rot="5400000">
            <a:off x="1714256" y="3657170"/>
            <a:ext cx="1928826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>
            <a:stCxn id="65" idx="1"/>
          </p:cNvCxnSpPr>
          <p:nvPr/>
        </p:nvCxnSpPr>
        <p:spPr>
          <a:xfrm rot="10800000">
            <a:off x="2678669" y="3192823"/>
            <a:ext cx="142876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>
            <a:stCxn id="68" idx="1"/>
          </p:cNvCxnSpPr>
          <p:nvPr/>
        </p:nvCxnSpPr>
        <p:spPr>
          <a:xfrm rot="10800000">
            <a:off x="2678669" y="3907203"/>
            <a:ext cx="142876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>
            <a:stCxn id="62" idx="1"/>
          </p:cNvCxnSpPr>
          <p:nvPr/>
        </p:nvCxnSpPr>
        <p:spPr>
          <a:xfrm rot="10800000">
            <a:off x="2678669" y="4621583"/>
            <a:ext cx="142876" cy="15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 rot="5400000" flipH="1" flipV="1">
            <a:off x="5464751" y="2478443"/>
            <a:ext cx="1588" cy="1588"/>
          </a:xfrm>
          <a:prstGeom prst="lin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cxnSp>
        <p:nvCxnSpPr>
          <p:cNvPr id="79" name="78 Conector recto"/>
          <p:cNvCxnSpPr>
            <a:stCxn id="55" idx="3"/>
          </p:cNvCxnSpPr>
          <p:nvPr/>
        </p:nvCxnSpPr>
        <p:spPr>
          <a:xfrm>
            <a:off x="2107165" y="2407005"/>
            <a:ext cx="3357586" cy="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79 Rectángulo redondeado"/>
          <p:cNvSpPr/>
          <p:nvPr/>
        </p:nvSpPr>
        <p:spPr>
          <a:xfrm>
            <a:off x="606967" y="2907071"/>
            <a:ext cx="1500198" cy="4286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1" name="80 CuadroTexto"/>
          <p:cNvSpPr txBox="1"/>
          <p:nvPr/>
        </p:nvSpPr>
        <p:spPr>
          <a:xfrm>
            <a:off x="614739" y="2979758"/>
            <a:ext cx="1500198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MX" dirty="0"/>
              <a:t>Coordinación del </a:t>
            </a:r>
          </a:p>
          <a:p>
            <a:r>
              <a:rPr lang="es-MX" dirty="0" err="1"/>
              <a:t>SGEn</a:t>
            </a:r>
            <a:endParaRPr lang="es-MX" dirty="0"/>
          </a:p>
        </p:txBody>
      </p:sp>
      <p:sp>
        <p:nvSpPr>
          <p:cNvPr id="82" name="81 Rectángulo redondeado"/>
          <p:cNvSpPr/>
          <p:nvPr/>
        </p:nvSpPr>
        <p:spPr>
          <a:xfrm>
            <a:off x="606967" y="3621451"/>
            <a:ext cx="1500198" cy="4286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3" name="82 CuadroTexto"/>
          <p:cNvSpPr txBox="1"/>
          <p:nvPr/>
        </p:nvSpPr>
        <p:spPr>
          <a:xfrm>
            <a:off x="606967" y="3621451"/>
            <a:ext cx="1500198" cy="3693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900" b="1" dirty="0">
                <a:latin typeface="Arial" pitchFamily="34" charset="0"/>
                <a:cs typeface="Arial" pitchFamily="34" charset="0"/>
              </a:rPr>
              <a:t>Control de</a:t>
            </a:r>
          </a:p>
          <a:p>
            <a:pPr algn="ctr"/>
            <a:r>
              <a:rPr lang="es-MX" sz="900" b="1" dirty="0">
                <a:latin typeface="Arial" pitchFamily="34" charset="0"/>
                <a:cs typeface="Arial" pitchFamily="34" charset="0"/>
              </a:rPr>
              <a:t>Documentos</a:t>
            </a:r>
          </a:p>
        </p:txBody>
      </p:sp>
      <p:sp>
        <p:nvSpPr>
          <p:cNvPr id="84" name="83 Rectángulo redondeado"/>
          <p:cNvSpPr/>
          <p:nvPr/>
        </p:nvSpPr>
        <p:spPr>
          <a:xfrm>
            <a:off x="6845997" y="2218526"/>
            <a:ext cx="1500198" cy="37695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5" name="84 CuadroTexto"/>
          <p:cNvSpPr txBox="1"/>
          <p:nvPr/>
        </p:nvSpPr>
        <p:spPr>
          <a:xfrm>
            <a:off x="6958101" y="2254246"/>
            <a:ext cx="1428759" cy="24622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latin typeface="Arial" pitchFamily="34" charset="0"/>
                <a:cs typeface="Arial" pitchFamily="34" charset="0"/>
              </a:rPr>
              <a:t>Equipo Auditor</a:t>
            </a:r>
          </a:p>
        </p:txBody>
      </p:sp>
      <p:cxnSp>
        <p:nvCxnSpPr>
          <p:cNvPr id="86" name="85 Conector recto"/>
          <p:cNvCxnSpPr>
            <a:endCxn id="84" idx="1"/>
          </p:cNvCxnSpPr>
          <p:nvPr/>
        </p:nvCxnSpPr>
        <p:spPr>
          <a:xfrm>
            <a:off x="5466339" y="2407003"/>
            <a:ext cx="1379658" cy="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7" name="86 Grupo"/>
          <p:cNvGrpSpPr/>
          <p:nvPr/>
        </p:nvGrpSpPr>
        <p:grpSpPr>
          <a:xfrm>
            <a:off x="6862446" y="4370653"/>
            <a:ext cx="1628964" cy="571504"/>
            <a:chOff x="3786182" y="2000240"/>
            <a:chExt cx="1643074" cy="500066"/>
          </a:xfrm>
        </p:grpSpPr>
        <p:sp>
          <p:nvSpPr>
            <p:cNvPr id="88" name="87 Rectángulo redondeado"/>
            <p:cNvSpPr/>
            <p:nvPr/>
          </p:nvSpPr>
          <p:spPr>
            <a:xfrm>
              <a:off x="3786182" y="2000240"/>
              <a:ext cx="1643074" cy="500066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1600"/>
            </a:p>
          </p:txBody>
        </p:sp>
        <p:sp>
          <p:nvSpPr>
            <p:cNvPr id="89" name="88 CuadroTexto"/>
            <p:cNvSpPr txBox="1"/>
            <p:nvPr/>
          </p:nvSpPr>
          <p:spPr>
            <a:xfrm>
              <a:off x="3864424" y="2000240"/>
              <a:ext cx="1500198" cy="32316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900" b="1" dirty="0">
                  <a:latin typeface="Arial" pitchFamily="34" charset="0"/>
                  <a:cs typeface="Arial" pitchFamily="34" charset="0"/>
                </a:rPr>
                <a:t>Jefatura de Recursos Humanos/homólogo</a:t>
              </a:r>
            </a:p>
          </p:txBody>
        </p:sp>
      </p:grpSp>
      <p:grpSp>
        <p:nvGrpSpPr>
          <p:cNvPr id="90" name="89 Grupo"/>
          <p:cNvGrpSpPr/>
          <p:nvPr/>
        </p:nvGrpSpPr>
        <p:grpSpPr>
          <a:xfrm>
            <a:off x="6862445" y="2941893"/>
            <a:ext cx="1628965" cy="571504"/>
            <a:chOff x="3786182" y="2000240"/>
            <a:chExt cx="1643074" cy="500066"/>
          </a:xfrm>
        </p:grpSpPr>
        <p:sp>
          <p:nvSpPr>
            <p:cNvPr id="91" name="90 Rectángulo redondeado"/>
            <p:cNvSpPr/>
            <p:nvPr/>
          </p:nvSpPr>
          <p:spPr>
            <a:xfrm>
              <a:off x="3786182" y="2000240"/>
              <a:ext cx="1643074" cy="500066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1600"/>
            </a:p>
          </p:txBody>
        </p:sp>
        <p:sp>
          <p:nvSpPr>
            <p:cNvPr id="92" name="91 CuadroTexto"/>
            <p:cNvSpPr txBox="1"/>
            <p:nvPr/>
          </p:nvSpPr>
          <p:spPr>
            <a:xfrm>
              <a:off x="3873901" y="2014863"/>
              <a:ext cx="1500198" cy="444352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900" b="1" dirty="0">
                  <a:latin typeface="Arial" pitchFamily="34" charset="0"/>
                  <a:cs typeface="Arial" pitchFamily="34" charset="0"/>
                </a:rPr>
                <a:t>Jefatura de Comunicación y Difusión/homólogo</a:t>
              </a:r>
            </a:p>
          </p:txBody>
        </p:sp>
      </p:grpSp>
      <p:grpSp>
        <p:nvGrpSpPr>
          <p:cNvPr id="93" name="92 Grupo"/>
          <p:cNvGrpSpPr/>
          <p:nvPr/>
        </p:nvGrpSpPr>
        <p:grpSpPr>
          <a:xfrm>
            <a:off x="6862446" y="3656272"/>
            <a:ext cx="1628964" cy="571504"/>
            <a:chOff x="3786182" y="2000240"/>
            <a:chExt cx="1643074" cy="500066"/>
          </a:xfrm>
        </p:grpSpPr>
        <p:sp>
          <p:nvSpPr>
            <p:cNvPr id="94" name="93 Rectángulo redondeado"/>
            <p:cNvSpPr/>
            <p:nvPr/>
          </p:nvSpPr>
          <p:spPr>
            <a:xfrm>
              <a:off x="3786182" y="2000240"/>
              <a:ext cx="1643074" cy="500066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1400"/>
            </a:p>
          </p:txBody>
        </p:sp>
        <p:sp>
          <p:nvSpPr>
            <p:cNvPr id="96" name="95 CuadroTexto"/>
            <p:cNvSpPr txBox="1"/>
            <p:nvPr/>
          </p:nvSpPr>
          <p:spPr>
            <a:xfrm>
              <a:off x="3864424" y="2000241"/>
              <a:ext cx="1500198" cy="323166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900" b="1" dirty="0">
                  <a:latin typeface="Arial" pitchFamily="34" charset="0"/>
                  <a:cs typeface="Arial" pitchFamily="34" charset="0"/>
                </a:rPr>
                <a:t>Jefatura de Desarrollo Académico/homólogo</a:t>
              </a:r>
            </a:p>
          </p:txBody>
        </p:sp>
      </p:grpSp>
      <p:cxnSp>
        <p:nvCxnSpPr>
          <p:cNvPr id="100" name="99 Conector recto"/>
          <p:cNvCxnSpPr>
            <a:cxnSpLocks/>
          </p:cNvCxnSpPr>
          <p:nvPr/>
        </p:nvCxnSpPr>
        <p:spPr>
          <a:xfrm flipH="1">
            <a:off x="6405933" y="2692757"/>
            <a:ext cx="8016" cy="3520488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recto"/>
          <p:cNvCxnSpPr>
            <a:stCxn id="91" idx="1"/>
          </p:cNvCxnSpPr>
          <p:nvPr/>
        </p:nvCxnSpPr>
        <p:spPr>
          <a:xfrm flipH="1">
            <a:off x="6413950" y="3227645"/>
            <a:ext cx="448495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102 Conector recto"/>
          <p:cNvCxnSpPr>
            <a:stCxn id="94" idx="1"/>
          </p:cNvCxnSpPr>
          <p:nvPr/>
        </p:nvCxnSpPr>
        <p:spPr>
          <a:xfrm flipH="1" flipV="1">
            <a:off x="6413949" y="3933273"/>
            <a:ext cx="448497" cy="8751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104 Conector recto"/>
          <p:cNvCxnSpPr/>
          <p:nvPr/>
        </p:nvCxnSpPr>
        <p:spPr>
          <a:xfrm flipH="1">
            <a:off x="6399205" y="4647652"/>
            <a:ext cx="477984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ángulo 2"/>
          <p:cNvSpPr/>
          <p:nvPr/>
        </p:nvSpPr>
        <p:spPr>
          <a:xfrm>
            <a:off x="2756406" y="2933330"/>
            <a:ext cx="16379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800" b="1" dirty="0">
                <a:latin typeface="Arial" pitchFamily="34" charset="0"/>
                <a:cs typeface="Arial" pitchFamily="34" charset="0"/>
              </a:rPr>
              <a:t>Subdirección de Servicios Administrativos/homólogo</a:t>
            </a:r>
          </a:p>
        </p:txBody>
      </p:sp>
      <p:grpSp>
        <p:nvGrpSpPr>
          <p:cNvPr id="50" name="86 Grupo"/>
          <p:cNvGrpSpPr/>
          <p:nvPr/>
        </p:nvGrpSpPr>
        <p:grpSpPr>
          <a:xfrm>
            <a:off x="6878480" y="5083705"/>
            <a:ext cx="1612930" cy="571504"/>
            <a:chOff x="3786182" y="2000240"/>
            <a:chExt cx="1643074" cy="500066"/>
          </a:xfrm>
        </p:grpSpPr>
        <p:sp>
          <p:nvSpPr>
            <p:cNvPr id="51" name="87 Rectángulo redondeado"/>
            <p:cNvSpPr/>
            <p:nvPr/>
          </p:nvSpPr>
          <p:spPr>
            <a:xfrm>
              <a:off x="3786182" y="2000240"/>
              <a:ext cx="1643074" cy="500066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1600"/>
            </a:p>
          </p:txBody>
        </p:sp>
        <p:sp>
          <p:nvSpPr>
            <p:cNvPr id="52" name="88 CuadroTexto"/>
            <p:cNvSpPr txBox="1"/>
            <p:nvPr/>
          </p:nvSpPr>
          <p:spPr>
            <a:xfrm>
              <a:off x="3864424" y="2000240"/>
              <a:ext cx="1500198" cy="444352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900" b="1" dirty="0">
                  <a:latin typeface="Arial" pitchFamily="34" charset="0"/>
                  <a:cs typeface="Arial" pitchFamily="34" charset="0"/>
                </a:rPr>
                <a:t>Jefatura de Recursos Financieros/homólogo</a:t>
              </a:r>
            </a:p>
          </p:txBody>
        </p:sp>
      </p:grpSp>
      <p:cxnSp>
        <p:nvCxnSpPr>
          <p:cNvPr id="53" name="104 Conector recto"/>
          <p:cNvCxnSpPr/>
          <p:nvPr/>
        </p:nvCxnSpPr>
        <p:spPr>
          <a:xfrm flipH="1">
            <a:off x="6399205" y="5386023"/>
            <a:ext cx="477984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266" y="526850"/>
            <a:ext cx="1122310" cy="803639"/>
          </a:xfrm>
          <a:prstGeom prst="rect">
            <a:avLst/>
          </a:prstGeom>
        </p:spPr>
      </p:pic>
      <p:grpSp>
        <p:nvGrpSpPr>
          <p:cNvPr id="57" name="86 Grupo"/>
          <p:cNvGrpSpPr/>
          <p:nvPr/>
        </p:nvGrpSpPr>
        <p:grpSpPr>
          <a:xfrm>
            <a:off x="6885209" y="5806668"/>
            <a:ext cx="1612930" cy="571504"/>
            <a:chOff x="3786182" y="2000240"/>
            <a:chExt cx="1643074" cy="500066"/>
          </a:xfrm>
        </p:grpSpPr>
        <p:sp>
          <p:nvSpPr>
            <p:cNvPr id="61" name="87 Rectángulo redondeado"/>
            <p:cNvSpPr/>
            <p:nvPr/>
          </p:nvSpPr>
          <p:spPr>
            <a:xfrm>
              <a:off x="3786182" y="2000240"/>
              <a:ext cx="1643074" cy="500066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1600"/>
            </a:p>
          </p:txBody>
        </p:sp>
        <p:sp>
          <p:nvSpPr>
            <p:cNvPr id="63" name="88 CuadroTexto"/>
            <p:cNvSpPr txBox="1"/>
            <p:nvPr/>
          </p:nvSpPr>
          <p:spPr>
            <a:xfrm>
              <a:off x="3864424" y="2000240"/>
              <a:ext cx="1500198" cy="323166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sz="900" b="1" dirty="0">
                  <a:latin typeface="Arial" pitchFamily="34" charset="0"/>
                  <a:cs typeface="Arial" pitchFamily="34" charset="0"/>
                </a:rPr>
                <a:t>Jefatura de Planeación/homólogo</a:t>
              </a:r>
            </a:p>
          </p:txBody>
        </p:sp>
      </p:grpSp>
      <p:cxnSp>
        <p:nvCxnSpPr>
          <p:cNvPr id="95" name="104 Conector recto"/>
          <p:cNvCxnSpPr/>
          <p:nvPr/>
        </p:nvCxnSpPr>
        <p:spPr>
          <a:xfrm flipH="1">
            <a:off x="6405933" y="6201909"/>
            <a:ext cx="477984" cy="0"/>
          </a:xfrm>
          <a:prstGeom prst="line">
            <a:avLst/>
          </a:prstGeom>
          <a:ln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266</Words>
  <Application>Microsoft Macintosh PowerPoint</Application>
  <PresentationFormat>Carta (216 x 279 mm)</PresentationFormat>
  <Paragraphs>44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Abraham Esquivel Salas</cp:lastModifiedBy>
  <cp:revision>74</cp:revision>
  <cp:lastPrinted>2012-04-02T17:15:58Z</cp:lastPrinted>
  <dcterms:created xsi:type="dcterms:W3CDTF">2011-04-03T03:06:28Z</dcterms:created>
  <dcterms:modified xsi:type="dcterms:W3CDTF">2022-10-16T13:18:40Z</dcterms:modified>
</cp:coreProperties>
</file>